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21"/>
  </p:notesMasterIdLst>
  <p:handoutMasterIdLst>
    <p:handoutMasterId r:id="rId22"/>
  </p:handoutMasterIdLst>
  <p:sldIdLst>
    <p:sldId id="401" r:id="rId2"/>
    <p:sldId id="402" r:id="rId3"/>
    <p:sldId id="403" r:id="rId4"/>
    <p:sldId id="404" r:id="rId5"/>
    <p:sldId id="410" r:id="rId6"/>
    <p:sldId id="450" r:id="rId7"/>
    <p:sldId id="451" r:id="rId8"/>
    <p:sldId id="452" r:id="rId9"/>
    <p:sldId id="453" r:id="rId10"/>
    <p:sldId id="454" r:id="rId11"/>
    <p:sldId id="455" r:id="rId12"/>
    <p:sldId id="457" r:id="rId13"/>
    <p:sldId id="458" r:id="rId14"/>
    <p:sldId id="459" r:id="rId15"/>
    <p:sldId id="460" r:id="rId16"/>
    <p:sldId id="461" r:id="rId17"/>
    <p:sldId id="446" r:id="rId18"/>
    <p:sldId id="449" r:id="rId19"/>
    <p:sldId id="44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88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2419-084D-4E0D-9A81-F06A46FA8ADD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465A-3FFF-4902-8C3C-02F7D1C232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423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AF571-42FD-4B81-A251-32B58F7D77BB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ABBD6-B49C-4877-AA8F-35FC95239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434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CHANDIGARH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UIE, ECE Deptt.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ABBD6-B49C-4877-AA8F-35FC9523985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4288" y="0"/>
            <a:ext cx="9158288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staff.cs.upt.ro/~todinca/cad/Lectures/cad_fuzzysets.pdf" TargetMode="External"/><Relationship Id="rId3" Type="http://schemas.openxmlformats.org/officeDocument/2006/relationships/hyperlink" Target="http://dx.doi.org/10.1196/annals.1310.017" TargetMode="External"/><Relationship Id="rId7" Type="http://schemas.openxmlformats.org/officeDocument/2006/relationships/hyperlink" Target="http://ieeexplore.ieee.org/stamp/stamp.jsp?tp=&amp;arnumber=870780" TargetMode="External"/><Relationship Id="rId2" Type="http://schemas.openxmlformats.org/officeDocument/2006/relationships/hyperlink" Target="https://scholar.google.ch/citations?user=hpj7NoEAAA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109/cec.2000.870780" TargetMode="External"/><Relationship Id="rId5" Type="http://schemas.openxmlformats.org/officeDocument/2006/relationships/hyperlink" Target="http://dx.doi.org/10.1016/s0933-3657(99)00047-0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://onlinelibrary.wiley.com/doi/10.1196/annals.1310.017/epdf" TargetMode="External"/><Relationship Id="rId9" Type="http://schemas.openxmlformats.org/officeDocument/2006/relationships/hyperlink" Target="https://books.google.co.in/books/about/PRINCIPLES_OF_SOFT_COMPUTING_With_CD.html?id=CXruGgP0BTI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316" y="5427344"/>
            <a:ext cx="9147315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649" y="5901988"/>
            <a:ext cx="3428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6572250" y="65087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7130144" y="5939880"/>
            <a:ext cx="968829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04721"/>
              </p:ext>
            </p:extLst>
          </p:nvPr>
        </p:nvGraphicFramePr>
        <p:xfrm>
          <a:off x="1" y="2825769"/>
          <a:ext cx="2289517" cy="29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169000" imgH="2169360" progId="">
                  <p:embed/>
                </p:oleObj>
              </mc:Choice>
              <mc:Fallback>
                <p:oleObj name="CorelDRAW" r:id="rId2" imgW="2169000" imgH="2169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825769"/>
                        <a:ext cx="2289517" cy="29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1593057" y="2025528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" y="24501"/>
            <a:ext cx="2894815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7372349" y="5334002"/>
            <a:ext cx="1774967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61019" y="6019563"/>
            <a:ext cx="369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337" y="6043646"/>
            <a:ext cx="3428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337313" y="2051948"/>
            <a:ext cx="6797489" cy="203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CSE (H) with specialization in Machine Learning and Artificial Intelligence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</a:t>
            </a:r>
            <a:r>
              <a:rPr 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(20CST-345)</a:t>
            </a: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5181600"/>
            <a:ext cx="4952999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-3.2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Fuzzy Systems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Monika Singh </a:t>
            </a:r>
            <a:r>
              <a:rPr lang="en-US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E11032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2E4B-F1D1-4675-A88A-04FB421A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4372F-ED7B-467B-8F2B-0E651ED7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B049C-D420-49D4-8BEE-6C1A6D9F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2" y="1018838"/>
            <a:ext cx="745911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1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9E01-28DD-4245-88DC-39DE1291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58D6C-217D-46CB-A2CC-4642A55DB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0D18E-5F37-436E-86FC-78EA0C55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1380467"/>
            <a:ext cx="7440063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1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BB18-F980-4C08-8EF5-B735C888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852438-1972-431A-8BFF-02552EB1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1E6EC-1E45-4D68-9A4A-09294FE2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8" y="804496"/>
            <a:ext cx="741148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2422-0482-4555-8A19-AB5472CE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AD48F-A5A4-43BA-BCCB-01143AC7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9ECEF-C944-4E84-B243-DC82DE04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26" y="980733"/>
            <a:ext cx="7325747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1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5B73-E4B0-4629-AF51-35CB26C21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F69AC-2ECF-4EDC-B50E-EB174D71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45A47-0823-4630-B826-12BC4AF0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21" y="823549"/>
            <a:ext cx="649695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3D5D-B92B-479B-950C-A6289153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AE992-1004-4956-9554-7A836536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80B93-7864-4469-BC70-23ECBA2F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2" y="1014075"/>
            <a:ext cx="745911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4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952A7-6B8C-41B2-8EB9-D423A1DB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44325-30FB-4D24-B75B-22A4328C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8C66A-0285-491C-9758-364BDDD5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37" y="1137918"/>
            <a:ext cx="7173326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2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Triangle 14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88637"/>
            <a:ext cx="2241175" cy="4480726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600" b="1" dirty="0"/>
              <a:t>References</a:t>
            </a:r>
            <a:br>
              <a:rPr lang="en-US" sz="3600" b="1" dirty="0"/>
            </a:br>
            <a:endParaRPr lang="en-US" sz="3600" b="1" dirty="0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352800" y="728403"/>
            <a:ext cx="5459720" cy="5607881"/>
          </a:xfrm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85725">
              <a:spcBef>
                <a:spcPts val="695"/>
              </a:spcBef>
              <a:spcAft>
                <a:spcPts val="0"/>
              </a:spcAft>
            </a:pPr>
            <a:r>
              <a:rPr lang="en-US" sz="1800" b="1" i="0" kern="0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</a:rPr>
              <a:t>TEXT BOOKS</a:t>
            </a:r>
            <a:endParaRPr lang="en-IN" sz="1800" b="1" i="1" kern="0" dirty="0">
              <a:solidFill>
                <a:schemeClr val="accent2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T1.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Timothy J. Ross,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“Fuzzy Logic with Engineering Applications”.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T2.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S.N.Sivanandam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S.N Deepa,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“Principles of Soft Computing”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T3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Lofti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Zadeh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“Fuzzy Logic and Soft Computing”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Word Scientific, 1995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T4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Samir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Roy,Udit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Chakraborty,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Soft </a:t>
            </a:r>
            <a:r>
              <a:rPr lang="en-US" sz="18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Computing:Neuro-Fuzzy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Genetic Algorithms”,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Pearson.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135890">
              <a:spcBef>
                <a:spcPts val="42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REFERENCE BOOKS</a:t>
            </a:r>
            <a:endParaRPr lang="en-IN" sz="1800" b="1" dirty="0">
              <a:solidFill>
                <a:schemeClr val="accent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R1.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Bart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Kosko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“Neural Network and Fuzzy Systems: A Dynamic System Approach to Machine”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 1998</a:t>
            </a: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Fausett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“Fundamentals of Neural Networks: Architectures, Algorithms, and Applications”,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Prentice-Hall, 1994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R3.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Jack M.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Zurada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Artificial Neural Systems”,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PWS Publishing Co., Boston, 2000.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 S R Jang,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“Neuro-Fuzzy &amp; Soft Computing,”,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Pearson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00" dirty="0">
              <a:latin typeface="+mj-lt"/>
            </a:endParaRP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62622" y="4892040"/>
            <a:ext cx="1255014" cy="1005840"/>
          </a:xfrm>
        </p:spPr>
        <p:txBody>
          <a:bodyPr numCol="1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EFFBEFF0-3DFD-4B60-AF50-E7FDD8D45A55}" type="slidenum">
              <a:rPr lang="en-US" sz="5700" b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5700" b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E12D1-8D1D-4CF3-8569-C42E2F64C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3577E-610E-4C96-9D70-CD9AE31A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8307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B15F9-DD38-4141-9E26-2A7132F3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637"/>
            <a:ext cx="2241175" cy="4480726"/>
          </a:xfrm>
        </p:spPr>
        <p:txBody>
          <a:bodyPr>
            <a:normAutofit/>
          </a:bodyPr>
          <a:lstStyle/>
          <a:p>
            <a:pPr algn="r"/>
            <a:r>
              <a:rPr lang="en-US" sz="5300" b="1" dirty="0"/>
              <a:t>Journal Papers</a:t>
            </a:r>
            <a:endParaRPr lang="en-IN" sz="53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A562-6490-40CA-B9F4-92D9A48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852" y="1050447"/>
            <a:ext cx="5134699" cy="5502753"/>
          </a:xfrm>
        </p:spPr>
        <p:txBody>
          <a:bodyPr anchor="ctr">
            <a:noAutofit/>
          </a:bodyPr>
          <a:lstStyle/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Evolutionary fuzzy modelling human diagnostic decisions. Annals of the New York Academy of Sciences, pages 190-211, May 2004.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DOI 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Evolutionary computation in medicine: An overview. Artificial Intelligence in Medicine, 19(1):1-23, May 2000.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DOI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A fuzzy-genetic approach to breast cancer diagnosis. Artificial Intelligence in Medicine, 17(2):131-155, October 1999.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DOI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Jungang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Liu, Student Member, IEEE, and Oliver W. W. Yang, Senior Member, IEEE, “Using Fuzzy Logic Control to Provide Intelligent Traffic Management Service for High-Speed Networks”, IEEE TRANSACTIONS ON NETWORK AND SERVICE MANAGEMENT, VOL. 10, NO. 2, JUNE 2013.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Web links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(1)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http://staff.cs.upt.ro/~todinca/cad/Lectures/cad_fuzzysets.pdf</a:t>
            </a:r>
            <a:b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(2)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Principles of Soft Computing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AEAFA-5D8B-4D6A-81B9-A1A3BB81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2622" y="4892040"/>
            <a:ext cx="1255014" cy="10058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CDBBEF-AA6C-4BA6-85B2-A17D7F280E38}" type="slidenum">
              <a:rPr lang="en-US" sz="57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570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95882-6A23-40D9-A809-2523C7B532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7B486-2F40-4B91-A60C-9F5A46C2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9069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3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9144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7626846" y="0"/>
            <a:ext cx="497979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550070" y="6294598"/>
            <a:ext cx="418759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292895" y="5129690"/>
            <a:ext cx="1296233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114427" y="2249080"/>
            <a:ext cx="804386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1981200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174081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178141" y="152400"/>
            <a:ext cx="307922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3085504" y="5394448"/>
            <a:ext cx="2589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</a:t>
            </a:r>
            <a:r>
              <a:rPr lang="en-US" dirty="0" err="1">
                <a:latin typeface="Casper" panose="02000506000000020004" pitchFamily="2" charset="0"/>
                <a:cs typeface="Segoe UI" panose="020B0502040204020203" pitchFamily="34" charset="0"/>
              </a:rPr>
              <a:t>monika.e11032@cumail.in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4005453" cy="11461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Objectives</a:t>
            </a:r>
          </a:p>
        </p:txBody>
      </p:sp>
      <p:sp>
        <p:nvSpPr>
          <p:cNvPr id="208" name="Freeform: Shape 8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2"/>
            <a:ext cx="4509896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690688"/>
            <a:ext cx="65334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4448591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sz="half" idx="2"/>
          </p:nvPr>
        </p:nvSpPr>
        <p:spPr>
          <a:xfrm>
            <a:off x="628650" y="2173288"/>
            <a:ext cx="2702378" cy="36396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FFFFFF"/>
                </a:solidFill>
              </a:rPr>
              <a:t> </a:t>
            </a:r>
            <a:endParaRPr lang="en-US" sz="1700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sz="quarter" idx="12"/>
          </p:nvPr>
        </p:nvSpPr>
        <p:spPr>
          <a:xfrm>
            <a:off x="7794438" y="6356350"/>
            <a:ext cx="720911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chemeClr val="tx1">
                    <a:alpha val="80000"/>
                  </a:scheme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sz="60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92568"/>
              </p:ext>
            </p:extLst>
          </p:nvPr>
        </p:nvGraphicFramePr>
        <p:xfrm>
          <a:off x="4733760" y="2173287"/>
          <a:ext cx="3685146" cy="400367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{9D7B26C5-4107-4FEC-AEDC-1716B250A1EF}</a:tableStyleId>
              </a:tblPr>
              <a:tblGrid>
                <a:gridCol w="368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0593">
                <a:tc>
                  <a:txBody>
                    <a:bodyPr/>
                    <a:lstStyle/>
                    <a:p>
                      <a:r>
                        <a:rPr lang="en-US" sz="17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  <a:endParaRPr lang="en-US" sz="1700" b="1" u="none" strike="noStrike" cap="none" spc="0">
                        <a:solidFill>
                          <a:schemeClr val="tx1"/>
                        </a:solidFill>
                        <a:latin typeface="Calibri" pitchFamily="34" charset="0"/>
                        <a:sym typeface="Arial"/>
                      </a:endParaRPr>
                    </a:p>
                  </a:txBody>
                  <a:tcPr marL="67154" marR="113097" marT="19187" marB="14390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2E9753D9-B0EB-4A05-A1CB-2FA7C7C6F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AF862C-8252-47D0-B628-75F1469A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76200" y="1655286"/>
            <a:ext cx="3456793" cy="26100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Outcomes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49657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3380" y="1"/>
            <a:ext cx="5320620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6587" y="5450103"/>
            <a:ext cx="4177413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5335901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sz="quarter" idx="12"/>
          </p:nvPr>
        </p:nvSpPr>
        <p:spPr>
          <a:xfrm>
            <a:off x="6615112" y="5623560"/>
            <a:ext cx="1900238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rgbClr val="FFFFFF">
                    <a:alpha val="80000"/>
                  </a:srgb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600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23722"/>
              </p:ext>
            </p:extLst>
          </p:nvPr>
        </p:nvGraphicFramePr>
        <p:xfrm>
          <a:off x="3124200" y="1464409"/>
          <a:ext cx="5943599" cy="3909493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</a:tblPr>
              <a:tblGrid>
                <a:gridCol w="76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7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8877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1400" b="0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376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1400" b="1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254CA11-7DF3-4713-B184-AE9AA4DFB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5D893A-5D3A-44DF-872E-B1F2F2BA4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9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1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352794" y="3388321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23606" y="1637601"/>
            <a:ext cx="6858003" cy="3582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935" y="857786"/>
            <a:ext cx="8300268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66" y="3071183"/>
            <a:ext cx="7432722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9624" y="4144434"/>
            <a:ext cx="7432721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Fuzzy Rule based systems, Predicate logic, Fuzzy Decision Making, Fuzzy Control Systems, Fuzzy Classification., Minmax Composition, Defuzzification Method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.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43057" y="3385173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14059" y="6492240"/>
            <a:ext cx="89154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DCDBBEF-AA6C-4BA6-85B2-A17D7F280E38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F30E735-E570-42B9-A007-B9E3313F1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80" y="24501"/>
            <a:ext cx="543718" cy="14232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E440891-C9D3-42A4-9F96-BBAEC54D8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5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FBD55E01-707B-42CA-9FFE-78010EA914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967" r="14818" b="-1"/>
          <a:stretch/>
        </p:blipFill>
        <p:spPr>
          <a:xfrm>
            <a:off x="466256" y="1579189"/>
            <a:ext cx="4942153" cy="3696054"/>
          </a:xfrm>
          <a:prstGeom prst="rect">
            <a:avLst/>
          </a:prstGeom>
        </p:spPr>
      </p:pic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89" y="623275"/>
            <a:ext cx="300913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9372" y="1056640"/>
            <a:ext cx="2398245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</a:t>
            </a:r>
            <a:b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Fuzzy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63516" y="4887261"/>
            <a:ext cx="1251834" cy="100821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196E4FA-0509-4C1E-ADB1-D05ADE4219A2}" type="slidenum">
              <a:rPr lang="en-US" sz="44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</a:t>
            </a:fld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DB81FA-9A2E-4763-9080-5CB5CCE664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FB6C5F-945F-415B-9EC4-3BF4BBF01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CFE2-A258-474C-BFA8-C51C30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F645EB-BB62-4FE8-85CE-4615732F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D5D39-DE51-46F9-B1D2-0223ADEA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3" y="1090286"/>
            <a:ext cx="7335274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3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E0AE-D444-4B41-B81C-3C82FA82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DD549-B235-4712-9294-624389F1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83DC9-7027-4913-B71E-7EA71AB5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1104575"/>
            <a:ext cx="7440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8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BA9C-6E1A-41E3-8A32-C42484A6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815D3-849E-4D6F-A7F4-96F2FC59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18C4F-8AED-45BF-BF90-B3C11BBE3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2" y="685800"/>
            <a:ext cx="7459116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7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3DE9-C94B-43C5-A2AD-8BE7B5C7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A112B-5BFF-46D0-890E-00695449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ABF1C-AD07-4B17-8CD0-1FB1DF06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79" y="990259"/>
            <a:ext cx="7287642" cy="4877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2BC7F-0003-447B-B044-68FF3E0C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76" y="4648200"/>
            <a:ext cx="2934109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73011"/>
      </p:ext>
    </p:extLst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646</Words>
  <Application>Microsoft Office PowerPoint</Application>
  <PresentationFormat>On-screen Show (4:3)</PresentationFormat>
  <Paragraphs>80</Paragraphs>
  <Slides>19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Casper</vt:lpstr>
      <vt:lpstr>Raleway ExtraBold</vt:lpstr>
      <vt:lpstr>Times New Roman</vt:lpstr>
      <vt:lpstr>Unit 2.1</vt:lpstr>
      <vt:lpstr>CorelDRAW</vt:lpstr>
      <vt:lpstr>PowerPoint Presentation</vt:lpstr>
      <vt:lpstr>Course Objectives</vt:lpstr>
      <vt:lpstr>Course Outcomes</vt:lpstr>
      <vt:lpstr>Table of Contents</vt:lpstr>
      <vt:lpstr>Introduction to  Fuzzy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Journal Papers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MONIKA SINGH</dc:creator>
  <cp:lastModifiedBy>MONIKA SINGH</cp:lastModifiedBy>
  <cp:revision>5</cp:revision>
  <dcterms:created xsi:type="dcterms:W3CDTF">2021-08-10T05:57:45Z</dcterms:created>
  <dcterms:modified xsi:type="dcterms:W3CDTF">2022-10-25T11:28:36Z</dcterms:modified>
</cp:coreProperties>
</file>